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64" r:id="rId10"/>
    <p:sldId id="267" r:id="rId11"/>
    <p:sldId id="265" r:id="rId12"/>
    <p:sldId id="268" r:id="rId1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3F6256-409A-4B8B-BA56-1E897849BB3B}">
  <a:tblStyle styleId="{B03F6256-409A-4B8B-BA56-1E897849BB3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3" autoAdjust="0"/>
    <p:restoredTop sz="94701"/>
  </p:normalViewPr>
  <p:slideViewPr>
    <p:cSldViewPr snapToGrid="0">
      <p:cViewPr varScale="1">
        <p:scale>
          <a:sx n="100" d="100"/>
          <a:sy n="100" d="100"/>
        </p:scale>
        <p:origin x="7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3822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52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513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142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7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22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30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24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63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5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92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500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524800" y="67260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" name="Shape 10"/>
          <p:cNvSpPr/>
          <p:nvPr/>
        </p:nvSpPr>
        <p:spPr>
          <a:xfrm rot="10800000">
            <a:off x="6537562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sp>
      <p:cxnSp>
        <p:nvCxnSpPr>
          <p:cNvPr id="11" name="Shape 11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000"/>
            </a:lvl1pPr>
            <a:lvl2pPr algn="ctr">
              <a:spcBef>
                <a:spcPts val="0"/>
              </a:spcBef>
              <a:buSzPct val="100000"/>
              <a:defRPr sz="4000"/>
            </a:lvl2pPr>
            <a:lvl3pPr algn="ctr">
              <a:spcBef>
                <a:spcPts val="0"/>
              </a:spcBef>
              <a:buSzPct val="100000"/>
              <a:defRPr sz="4000"/>
            </a:lvl3pPr>
            <a:lvl4pPr algn="ctr">
              <a:spcBef>
                <a:spcPts val="0"/>
              </a:spcBef>
              <a:buSzPct val="100000"/>
              <a:defRPr sz="4000"/>
            </a:lvl4pPr>
            <a:lvl5pPr algn="ctr">
              <a:spcBef>
                <a:spcPts val="0"/>
              </a:spcBef>
              <a:buSzPct val="100000"/>
              <a:defRPr sz="4000"/>
            </a:lvl5pPr>
            <a:lvl6pPr algn="ctr">
              <a:spcBef>
                <a:spcPts val="0"/>
              </a:spcBef>
              <a:buSzPct val="100000"/>
              <a:defRPr sz="4000"/>
            </a:lvl6pPr>
            <a:lvl7pPr algn="ctr">
              <a:spcBef>
                <a:spcPts val="0"/>
              </a:spcBef>
              <a:buSzPct val="100000"/>
              <a:defRPr sz="4000"/>
            </a:lvl7pPr>
            <a:lvl8pPr algn="ctr">
              <a:spcBef>
                <a:spcPts val="0"/>
              </a:spcBef>
              <a:buSzPct val="100000"/>
              <a:defRPr sz="4000"/>
            </a:lvl8pPr>
            <a:lvl9pPr algn="ctr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0" y="5076825"/>
            <a:ext cx="9143699" cy="66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87900" y="1152450"/>
            <a:ext cx="8368200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899" cy="3078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7999" cy="268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7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3"/>
            <a:ext cx="540899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199" cy="1506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tif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tiff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8.tif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Automated Vacuum </a:t>
            </a:r>
            <a:r>
              <a:rPr lang="en" dirty="0" smtClean="0"/>
              <a:t>Cleaner</a:t>
            </a:r>
            <a:endParaRPr lang="en" dirty="0"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Presented by: Joshua O’Dell, Rudra Sharma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1175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Performance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770565"/>
              </p:ext>
            </p:extLst>
          </p:nvPr>
        </p:nvGraphicFramePr>
        <p:xfrm>
          <a:off x="387900" y="458025"/>
          <a:ext cx="6898006" cy="4249815"/>
        </p:xfrm>
        <a:graphic>
          <a:graphicData uri="http://schemas.openxmlformats.org/drawingml/2006/table">
            <a:tbl>
              <a:tblPr firstRow="1" bandRow="1">
                <a:tableStyleId>{B03F6256-409A-4B8B-BA56-1E897849BB3B}</a:tableStyleId>
              </a:tblPr>
              <a:tblGrid>
                <a:gridCol w="253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7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Required percentage cleaned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535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1487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8491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22586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39161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600159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660395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27%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732261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759790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906491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539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1207 </a:t>
                      </a:r>
                      <a:endParaRPr lang="en-US" dirty="0" smtClean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3857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7163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16898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373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890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3895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9006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42284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96%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146783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77%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282504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680976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894746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0%</a:t>
                      </a:r>
                    </a:p>
                    <a:p>
                      <a:r>
                        <a:rPr lang="is-I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1000000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499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1413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7541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19681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tr-TR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34037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 Map w/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160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335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947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1756 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  <a:p>
                      <a:r>
                        <a:rPr lang="cs-CZ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2408</a:t>
                      </a:r>
                      <a:endParaRPr lang="en-US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457607" y="899410"/>
            <a:ext cx="1431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Average steps to clean to required percentage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erformance narativ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3387" y="430144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6181"/>
      </p:ext>
    </p:extLst>
  </p:cSld>
  <p:clrMapOvr>
    <a:masterClrMapping/>
  </p:clrMapOvr>
  <p:transition spd="slow" advTm="4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Confirmations and Surprises</a:t>
            </a:r>
            <a:endParaRPr lang="en" dirty="0"/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dirty="0" smtClean="0"/>
              <a:t>When you know the room, you can calculate the most efficient path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But that is not a realistic scenario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Removing 100% cleaning allows for most algorithms to succeed</a:t>
            </a:r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Some algorithms can be augmented by another precept</a:t>
            </a:r>
          </a:p>
          <a:p>
            <a:pPr rtl="0">
              <a:spcBef>
                <a:spcPts val="0"/>
              </a:spcBef>
              <a:buNone/>
            </a:pPr>
            <a:r>
              <a:rPr lang="en-US" dirty="0" smtClean="0"/>
              <a:t>Others will fight it.</a:t>
            </a:r>
            <a:endParaRPr lang="en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6143" y="4238408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66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Future areas for improvement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Elimite low-performing strategies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Refine high-performing algorithms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Add more obstacles to our environment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Add live/in-motion obstacles to the room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3784" y="416232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02233"/>
      </p:ext>
    </p:extLst>
  </p:cSld>
  <p:clrMapOvr>
    <a:masterClrMapping/>
  </p:clrMapOvr>
  <p:transition spd="slow" advTm="66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strategy/goal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7798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Simulate a room in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Points on the grid represents </a:t>
            </a:r>
            <a:r>
              <a:rPr lang="en" dirty="0"/>
              <a:t>the points in the room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Test a variety strategies for path finding strategies for the vacuum robot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Compare the performance of the strategies in terms of their success rate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862" y="1489812"/>
            <a:ext cx="2390775" cy="233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Shape 71"/>
          <p:cNvCxnSpPr/>
          <p:nvPr/>
        </p:nvCxnSpPr>
        <p:spPr>
          <a:xfrm rot="10800000" flipH="1">
            <a:off x="5686025" y="3538024"/>
            <a:ext cx="9000" cy="1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2" name="Shape 72"/>
          <p:cNvCxnSpPr/>
          <p:nvPr/>
        </p:nvCxnSpPr>
        <p:spPr>
          <a:xfrm>
            <a:off x="5792975" y="3743150"/>
            <a:ext cx="142499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" name="Shape 73"/>
          <p:cNvCxnSpPr/>
          <p:nvPr/>
        </p:nvCxnSpPr>
        <p:spPr>
          <a:xfrm rot="10800000" flipH="1">
            <a:off x="5792975" y="3555974"/>
            <a:ext cx="107100" cy="12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3745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Project Implementation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Ported a python codebase of basic vacuum robot into Java</a:t>
            </a:r>
          </a:p>
          <a:p>
            <a:r>
              <a:rPr lang="en" dirty="0"/>
              <a:t>Added a </a:t>
            </a:r>
            <a:r>
              <a:rPr lang="en" dirty="0" smtClean="0"/>
              <a:t>library [</a:t>
            </a:r>
            <a:r>
              <a:rPr lang="en-US" dirty="0" err="1" smtClean="0"/>
              <a:t>lanterna</a:t>
            </a:r>
            <a:r>
              <a:rPr lang="en-US" dirty="0" smtClean="0"/>
              <a:t>]</a:t>
            </a:r>
            <a:r>
              <a:rPr lang="en" dirty="0" smtClean="0"/>
              <a:t> </a:t>
            </a:r>
            <a:r>
              <a:rPr lang="en" dirty="0"/>
              <a:t>and implemented its API to visualize the robot movements on a 2D grid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Implemented various forms of robots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Developed a test matrix to run the clean simulations and compute averages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4753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Basic Bots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87900" y="1525475"/>
            <a:ext cx="39792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/>
              <a:t>Random Robot - </a:t>
            </a:r>
            <a:r>
              <a:rPr lang="en"/>
              <a:t>Randomly chooses next adjacent location on the grid and moves to that point</a:t>
            </a:r>
          </a:p>
          <a:p>
            <a:pPr>
              <a:spcBef>
                <a:spcPts val="0"/>
              </a:spcBef>
              <a:buNone/>
            </a:pPr>
            <a:r>
              <a:rPr lang="en" b="1"/>
              <a:t>Store Map Bot - </a:t>
            </a:r>
            <a:r>
              <a:rPr lang="en"/>
              <a:t>Randomly chooses next location on the grid, however it knows about its room borders, uses simple heuristic to determine a border point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377" y="1289050"/>
            <a:ext cx="2826349" cy="275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/>
          <p:nvPr/>
        </p:nvCxnSpPr>
        <p:spPr>
          <a:xfrm rot="10800000" flipH="1">
            <a:off x="6292075" y="2237025"/>
            <a:ext cx="196199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5" name="Shape 95"/>
          <p:cNvCxnSpPr/>
          <p:nvPr/>
        </p:nvCxnSpPr>
        <p:spPr>
          <a:xfrm rot="10800000" flipH="1">
            <a:off x="6220775" y="2210125"/>
            <a:ext cx="9000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6" name="Shape 96"/>
          <p:cNvCxnSpPr/>
          <p:nvPr/>
        </p:nvCxnSpPr>
        <p:spPr>
          <a:xfrm rot="10800000">
            <a:off x="6015775" y="2219275"/>
            <a:ext cx="213899" cy="2939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/>
          <p:nvPr/>
        </p:nvCxnSpPr>
        <p:spPr>
          <a:xfrm flipH="1">
            <a:off x="5953524" y="2477625"/>
            <a:ext cx="2316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" name="Shape 98"/>
          <p:cNvCxnSpPr/>
          <p:nvPr/>
        </p:nvCxnSpPr>
        <p:spPr>
          <a:xfrm flipH="1">
            <a:off x="5997825" y="2504350"/>
            <a:ext cx="196199" cy="196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9" name="Shape 99"/>
          <p:cNvCxnSpPr/>
          <p:nvPr/>
        </p:nvCxnSpPr>
        <p:spPr>
          <a:xfrm>
            <a:off x="6229675" y="2540000"/>
            <a:ext cx="17700" cy="17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" name="Shape 100"/>
          <p:cNvCxnSpPr/>
          <p:nvPr/>
        </p:nvCxnSpPr>
        <p:spPr>
          <a:xfrm>
            <a:off x="6300975" y="2522175"/>
            <a:ext cx="16050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1" name="Shape 101"/>
          <p:cNvCxnSpPr/>
          <p:nvPr/>
        </p:nvCxnSpPr>
        <p:spPr>
          <a:xfrm>
            <a:off x="6300975" y="2486525"/>
            <a:ext cx="187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6520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Map &amp; Maintain Direction Bot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201799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Knows the borders of the room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Heuristic to strategize the direction travels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Only travels North, South, East, West (not north-west, south-west …)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When it hits a border it slides to an adjacent box and moves in the opposite direction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0300" y="1705975"/>
            <a:ext cx="2362200" cy="253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hape 109"/>
          <p:cNvCxnSpPr/>
          <p:nvPr/>
        </p:nvCxnSpPr>
        <p:spPr>
          <a:xfrm rot="10800000">
            <a:off x="5374024" y="1818149"/>
            <a:ext cx="9000" cy="228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5347375" y="17557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534525" y="1835925"/>
            <a:ext cx="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2" name="Shape 112"/>
          <p:cNvCxnSpPr/>
          <p:nvPr/>
        </p:nvCxnSpPr>
        <p:spPr>
          <a:xfrm>
            <a:off x="5588000" y="4188775"/>
            <a:ext cx="178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" name="Shape 113"/>
          <p:cNvCxnSpPr/>
          <p:nvPr/>
        </p:nvCxnSpPr>
        <p:spPr>
          <a:xfrm rot="10800000">
            <a:off x="5739424" y="1791449"/>
            <a:ext cx="9000" cy="23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5703850" y="1764625"/>
            <a:ext cx="204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5" name="Shape 115"/>
          <p:cNvCxnSpPr/>
          <p:nvPr/>
        </p:nvCxnSpPr>
        <p:spPr>
          <a:xfrm>
            <a:off x="5926675" y="1844850"/>
            <a:ext cx="0" cy="2290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489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Store Explored Robot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Shape 1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87900" y="1489825"/>
                <a:ext cx="4585199" cy="307889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rtl="0">
                  <a:spcBef>
                    <a:spcPts val="0"/>
                  </a:spcBef>
                  <a:buNone/>
                </a:pPr>
                <a:r>
                  <a:rPr lang="en" dirty="0" smtClean="0"/>
                  <a:t>Holds all the points the bot has explored</a:t>
                </a:r>
              </a:p>
              <a:p>
                <a:pPr rtl="0">
                  <a:spcBef>
                    <a:spcPts val="0"/>
                  </a:spcBef>
                  <a:buNone/>
                </a:pPr>
                <a:r>
                  <a:rPr lang="en" dirty="0"/>
                  <a:t>Uses heuristic to give priority on its neighboring nodes</a:t>
                </a:r>
              </a:p>
              <a:p>
                <a:r>
                  <a:rPr lang="en-US" dirty="0" smtClean="0"/>
                  <a:t>R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cs-CZ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𝑛𝑜𝑡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</m:t>
                            </m:r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𝑣𝑖𝑠𝑖𝑡𝑒𝑑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𝐷𝑖𝑠𝑡𝑎𝑛𝑐𝑒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𝑝𝑜𝑖𝑛𝑡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: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𝑆𝑖𝑧𝑒𝑂𝑓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𝑣𝑖𝑠𝑖𝑡𝑒𝑑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Minimize the distance to existing points</a:t>
                </a:r>
                <a:endParaRPr lang="en" dirty="0"/>
              </a:p>
            </p:txBody>
          </p:sp>
        </mc:Choice>
        <mc:Fallback xmlns="">
          <p:sp>
            <p:nvSpPr>
              <p:cNvPr id="121" name="Shape 1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87900" y="1489825"/>
                <a:ext cx="4585199" cy="3078899"/>
              </a:xfrm>
              <a:prstGeom prst="rect">
                <a:avLst/>
              </a:prstGeom>
              <a:blipFill rotWithShape="0">
                <a:blip r:embed="rId5"/>
                <a:stretch>
                  <a:fillRect l="-1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317" y="243487"/>
            <a:ext cx="2614847" cy="26148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740" y="2254202"/>
            <a:ext cx="2673817" cy="2673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Store Explored nar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61611" y="4257196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5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Proximity Robot</a:t>
            </a:r>
            <a:endParaRPr lang="en"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433700" cy="3078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Contains </a:t>
            </a:r>
            <a:r>
              <a:rPr lang="en" dirty="0"/>
              <a:t>a proximity sensor to detect how close it is to the edge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This program matches closely the features of the Roomba product.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Program starts by spiraling out, until it reaches a wall.  Then it randomly chooses a direction and follows that direction until it hits another wall, and so on.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816" y="682052"/>
            <a:ext cx="4038080" cy="403808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43307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80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bots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hybrids are better at  complementing each other then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Adding Proximity sensor to the Store Explored resulted in better results</a:t>
            </a:r>
          </a:p>
          <a:p>
            <a:r>
              <a:rPr lang="en-US" dirty="0" smtClean="0"/>
              <a:t>Adding a map to the Store Explored did not help much</a:t>
            </a:r>
          </a:p>
          <a:p>
            <a:r>
              <a:rPr lang="en-US" dirty="0" smtClean="0"/>
              <a:t>Some don’t perform as well integrated (store maps and explored)</a:t>
            </a:r>
          </a:p>
          <a:p>
            <a:endParaRPr lang="en-US" dirty="0"/>
          </a:p>
        </p:txBody>
      </p:sp>
      <p:pic>
        <p:nvPicPr>
          <p:cNvPr id="4" name="Hybred anno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5410" y="42414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4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Performance</a:t>
            </a:r>
          </a:p>
        </p:txBody>
      </p:sp>
      <p:pic>
        <p:nvPicPr>
          <p:cNvPr id="3" name="Performance annotatio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2944" y="4241488"/>
            <a:ext cx="8128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959" y="3802931"/>
            <a:ext cx="5969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Showing the percentage of times the robot was able to clean the room to the required percentage.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Each robot was given </a:t>
            </a:r>
            <a:r>
              <a:rPr lang="is-IS" dirty="0" smtClean="0">
                <a:solidFill>
                  <a:schemeClr val="tx1"/>
                </a:solidFill>
              </a:rPr>
              <a:t>1,000,000 </a:t>
            </a:r>
            <a:r>
              <a:rPr lang="en-US" dirty="0" smtClean="0">
                <a:solidFill>
                  <a:schemeClr val="tx1"/>
                </a:solidFill>
              </a:rPr>
              <a:t>steps to complete the task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848413"/>
              </p:ext>
            </p:extLst>
          </p:nvPr>
        </p:nvGraphicFramePr>
        <p:xfrm>
          <a:off x="387900" y="458025"/>
          <a:ext cx="6898006" cy="3218575"/>
        </p:xfrm>
        <a:graphic>
          <a:graphicData uri="http://schemas.openxmlformats.org/drawingml/2006/table">
            <a:tbl>
              <a:tblPr firstRow="1" bandRow="1">
                <a:tableStyleId>{B03F6256-409A-4B8B-BA56-1E897849BB3B}</a:tableStyleId>
              </a:tblPr>
              <a:tblGrid>
                <a:gridCol w="2538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78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Required percentage cleaned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  <a:lumOff val="1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Proximity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Explored &amp; Stored</a:t>
                      </a:r>
                      <a:r>
                        <a:rPr lang="en-US" baseline="0" dirty="0" smtClean="0"/>
                        <a:t> 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 Map w/ 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 advTm="4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670</Words>
  <Application>Microsoft Office PowerPoint</Application>
  <PresentationFormat>On-screen Show (16:9)</PresentationFormat>
  <Paragraphs>182</Paragraphs>
  <Slides>12</Slides>
  <Notes>11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Roboto</vt:lpstr>
      <vt:lpstr>Roboto Slab</vt:lpstr>
      <vt:lpstr>marina</vt:lpstr>
      <vt:lpstr>Automated Vacuum Cleaner</vt:lpstr>
      <vt:lpstr>Project strategy/goal</vt:lpstr>
      <vt:lpstr>Project Implementation</vt:lpstr>
      <vt:lpstr>Basic Bots</vt:lpstr>
      <vt:lpstr>Store Map &amp; Maintain Direction Bot</vt:lpstr>
      <vt:lpstr>Store Explored Robot</vt:lpstr>
      <vt:lpstr>Proximity Robot</vt:lpstr>
      <vt:lpstr>Hybrid bots</vt:lpstr>
      <vt:lpstr>Performance</vt:lpstr>
      <vt:lpstr>Performance</vt:lpstr>
      <vt:lpstr>Confirmations and Surprises</vt:lpstr>
      <vt:lpstr>Future areas for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Vacuum Cleaner</dc:title>
  <dc:creator>Rudra Sharma</dc:creator>
  <cp:lastModifiedBy>Rudra Sharma</cp:lastModifiedBy>
  <cp:revision>39</cp:revision>
  <dcterms:modified xsi:type="dcterms:W3CDTF">2015-12-09T03:21:55Z</dcterms:modified>
</cp:coreProperties>
</file>